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91" r:id="rId5"/>
    <p:sldId id="261" r:id="rId6"/>
    <p:sldId id="269" r:id="rId7"/>
    <p:sldId id="270" r:id="rId8"/>
    <p:sldId id="290" r:id="rId9"/>
    <p:sldId id="271" r:id="rId10"/>
    <p:sldId id="272" r:id="rId11"/>
    <p:sldId id="273" r:id="rId12"/>
    <p:sldId id="274" r:id="rId13"/>
    <p:sldId id="275" r:id="rId14"/>
    <p:sldId id="292" r:id="rId15"/>
    <p:sldId id="267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6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3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6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5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0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4D12-B55F-40D1-A0A0-6E6CD79ABD17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طراحی مدل کسب و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کار</a:t>
            </a:r>
            <a:r>
              <a:rPr 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en-US" b="1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b="1" smtClean="0">
                <a:solidFill>
                  <a:srgbClr val="FF0000"/>
                </a:solidFill>
                <a:cs typeface="B Nazanin" panose="00000400000000000000" pitchFamily="2" charset="-78"/>
              </a:rPr>
              <a:t>«مشتریان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</a:t>
            </a:r>
            <a:r>
              <a:rPr lang="fa-IR" b="1" smtClean="0">
                <a:solidFill>
                  <a:srgbClr val="FF0000"/>
                </a:solidFill>
                <a:cs typeface="B Nazanin" panose="00000400000000000000" pitchFamily="2" charset="-78"/>
              </a:rPr>
              <a:t>ارزش»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223" y="3653553"/>
            <a:ext cx="9165464" cy="1655762"/>
          </a:xfrm>
        </p:spPr>
        <p:txBody>
          <a:bodyPr/>
          <a:lstStyle/>
          <a:p>
            <a:pPr algn="l"/>
            <a:r>
              <a:rPr lang="fa-IR" b="1" dirty="0" smtClean="0">
                <a:cs typeface="B Nazanin" panose="00000400000000000000" pitchFamily="2" charset="-78"/>
              </a:rPr>
              <a:t>دکتر حبیب اله رضایی</a:t>
            </a:r>
          </a:p>
          <a:p>
            <a:pPr algn="l"/>
            <a:r>
              <a:rPr lang="fa-IR" b="1" dirty="0" smtClean="0">
                <a:cs typeface="B Nazanin" panose="00000400000000000000" pitchFamily="2" charset="-78"/>
              </a:rPr>
              <a:t>عضو هیئت علمی دانشگاه علوم پزشکی یاسوج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9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بازار گوشه ای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نیازهای بخش های ویژه و خاص مشتریان را برآورده می کنند. 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ارزش های پیشنهادی، کانال های توزیع و روابط با مشتری همگی با نیازمندی های خاص بازار گوشه ای سازگار می شوند.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روابط تأمین کننده و خریدار(بسیاری از تولیدکنندگان قطعات خودرو به شدت به خریدهای تولیدکنندگان بزرگ خودرو وابسته است)</a:t>
            </a:r>
          </a:p>
          <a:p>
            <a:pPr algn="justLow" rtl="1"/>
            <a:endParaRPr lang="fa-IR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13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بخش بندی شده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بین بخش های بازار با نیازها و مسائل به نسبت متفاوت تمایز قائل می شود.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ارزش پیشنهادی، کانال های توزیع، ارتباط با مشتری و جریان های درآمدی متفاوت</a:t>
            </a:r>
          </a:p>
          <a:p>
            <a:pPr algn="justLow" rtl="1"/>
            <a:r>
              <a:rPr lang="fa-IR" dirty="0">
                <a:cs typeface="B Nazanin" panose="00000400000000000000" pitchFamily="2" charset="-78"/>
              </a:rPr>
              <a:t>مشتریان با دارای بالا و کم در </a:t>
            </a:r>
            <a:r>
              <a:rPr lang="fa-IR" dirty="0" smtClean="0">
                <a:cs typeface="B Nazanin" panose="00000400000000000000" pitchFamily="2" charset="-78"/>
              </a:rPr>
              <a:t>بانک</a:t>
            </a:r>
          </a:p>
          <a:p>
            <a:pPr algn="justLow" rtl="1"/>
            <a:endParaRPr lang="fa-IR" dirty="0">
              <a:cs typeface="B Nazanin" panose="00000400000000000000" pitchFamily="2" charset="-78"/>
            </a:endParaRPr>
          </a:p>
          <a:p>
            <a:pPr algn="justLow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09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متنوع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به دو بخش مشتری نامرتبط، با نیازها و مسائل به شدت متفاوت خدمت ارائه می کند.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فضای ذخیره سازی آنلاین-استفاده از سرور بر اساس میزان تقاضا</a:t>
            </a:r>
            <a:endParaRPr lang="fa-IR" dirty="0">
              <a:cs typeface="B Nazanin" panose="00000400000000000000" pitchFamily="2" charset="-78"/>
            </a:endParaRPr>
          </a:p>
          <a:p>
            <a:pPr algn="justLow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10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پلتفرم های چندوجهی(بازارهای چندوجهی)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به دو یا چند بخش مرتبط مشتری خدمت ارائه می دهد.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دارندگان کارت اعتباری-پایگاه بزرگی از تجار پذیرنده کارت ها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عرضه روزنامه رایگان-پایگاه بزرگی از خوانندگان جهت جذب آگهی دهندگان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92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ارزش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929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ارزش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825625"/>
            <a:ext cx="11269016" cy="4351338"/>
          </a:xfrm>
        </p:spPr>
        <p:txBody>
          <a:bodyPr>
            <a:normAutofit lnSpcReduction="1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موسسه برای مشتریان مزبور چه ارزشی خلق و ارائه می کند که موجب جذب آنها می شود بدون خلق و ارائه ارزش مناسب که نیازی از مشتری و یا مسئله ای از او را حل کند دلیلی برای جذب مشتری وجود ندارد.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چه بسته اي از محصولات و خدمات را به هر بخش مشتري پيشنهاد مي کنيم</a:t>
            </a:r>
            <a:r>
              <a:rPr lang="fa-IR" b="1" dirty="0" smtClean="0">
                <a:cs typeface="B Nazanin" panose="00000400000000000000" pitchFamily="2" charset="-78"/>
              </a:rPr>
              <a:t>؟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ارزش پیشنهادی دلیل ترجیح یک شرکت نسبت به سایر شرکت ها توسط مشتریان است.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هر ارزش پیشنهادی متشکل از بسته ای منتخب از محصولات و خدمات است که نیازهای یک بخش خاص از مشتریان را برآورده می نماید.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برخی از ارزش های پیشنهادی نوآورانه بوده و پیشنهاد جدید، متمایز و جهشی محسوب می شوند. برخی هم ممکن است شبیه به پیشنهادهای کنونی بازار بوده اما ویژگی ها و تمایزاتی اضافه بر آن ها باشند.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4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چه ارزش هایی را به مشتریان ارائه می دهیم؟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به حل کدام یک از مشکلات مشتریان خود کمک می کنیم؟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چه نیازهایی از مشتری را برآورده می کنیم؟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چه بسته ای از محصولات و خدمات را به هر بخش مشتری پیشنهاد می دهیم؟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068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ارزش:</a:t>
            </a: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کمی(قیمت</a:t>
            </a:r>
            <a:r>
              <a:rPr lang="fa-IR" b="1" dirty="0">
                <a:cs typeface="B Nazanin" panose="00000400000000000000" pitchFamily="2" charset="-78"/>
              </a:rPr>
              <a:t>، سرعت خدمت رسانی</a:t>
            </a:r>
            <a:r>
              <a:rPr lang="fa-IR" b="1" dirty="0" smtClean="0">
                <a:cs typeface="B Nazanin" panose="00000400000000000000" pitchFamily="2" charset="-78"/>
              </a:rPr>
              <a:t>)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کیفی(طراحی</a:t>
            </a:r>
            <a:r>
              <a:rPr lang="fa-IR" b="1" dirty="0">
                <a:cs typeface="B Nazanin" panose="00000400000000000000" pitchFamily="2" charset="-78"/>
              </a:rPr>
              <a:t>، تجربه مشتری) </a:t>
            </a:r>
          </a:p>
        </p:txBody>
      </p:sp>
    </p:spTree>
    <p:extLst>
      <p:ext uri="{BB962C8B-B14F-4D97-AF65-F5344CB8AC3E}">
        <p14:creationId xmlns:p14="http://schemas.microsoft.com/office/powerpoint/2010/main" val="25352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عناصر کمک کننده به ارزش آفرینی برای مشتری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تازگی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عملکرد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سفارشی سازی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انجام کامل کار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طراحی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برند/مقام و منزلت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قیمت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کاهش هزینه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کاهش ریسک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قابلیت دسترسی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راحتی/قابلیت استفاده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75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تازگی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برخی از ارزش های پیشنهادی مجموعه ای کاملاً جدید از نیازهایی را برآورده می کنند که قبلاً به علت عدم وجود پیشنهاد مشابه درک نشده بودند.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این عنصر را می توان اغلب در ارتباط با فناوری دانست اما همیشه اینگونه نیست(گوشی های تلفن همراه، صندوق های سرمایه گذاری).</a:t>
            </a: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42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سوال؟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آیا شما دارای روحیه کارآفرینی هستید؟</a:t>
            </a:r>
            <a:endParaRPr lang="en-US" b="1" dirty="0" smtClean="0">
              <a:cs typeface="B Nazanin" panose="00000400000000000000" pitchFamily="2" charset="-78"/>
            </a:endParaRPr>
          </a:p>
          <a:p>
            <a:pPr marL="0" indent="0" algn="justLow" rtl="1">
              <a:buNone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0" indent="0" algn="justLow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آیا دائم در اندیشه ارزش آفرینی و ایجاد کسب و کارهای جدید یا بهبود و تحول سازمان خود هستید؟</a:t>
            </a:r>
            <a:endParaRPr lang="en-US" b="1" dirty="0" smtClean="0">
              <a:cs typeface="B Nazanin" panose="00000400000000000000" pitchFamily="2" charset="-78"/>
            </a:endParaRPr>
          </a:p>
          <a:p>
            <a:pPr marL="0" indent="0" algn="justLow" rtl="1">
              <a:buNone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0" indent="0" algn="justLow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آیا شما در تلاش برای یافتن راه های جدید به منظور کنار گذاشتن روش های قدیمی و منسوخ در مسیر پیشبرد کسب و کار خود هستید؟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630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عملکرد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بهبود عملکرد محصول یا خدمت راهی متداول برای ارزش آفرینی است.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صنعت رایانه شخصی با آوردن دستگاه های قوی تر به بازار بطور معمول بر روی این عامل تکیه می کند.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عملکرد بهبودیافته نیز محدودیت های خود را دارد(تولید رایانه های شخصی سریعتر با فضای ذخیره سازی بیشتر عدم رشد تقاضا)</a:t>
            </a:r>
          </a:p>
          <a:p>
            <a:pPr algn="justLow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44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سفارشی سازی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825625"/>
            <a:ext cx="11513711" cy="4351338"/>
          </a:xfrm>
        </p:spPr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سازگار نمودن محصولات و خدمات با نیازهای شخصی یا بخش های خاصی از مشتریان 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سفارشی سازی انبوه و خلق مشترک محصول به همراه مشتری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22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انجام کامل کار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29" y="1825625"/>
            <a:ext cx="11526591" cy="4351338"/>
          </a:xfrm>
        </p:spPr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کمک به انجام کامل کار برای مشتریان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انجام خدمات تولید و خدمت رسانی شرکت های هواپیمایی به شرکت رولز رویس وتمرکز شرکت های هواپیمایی بر خطوط هوایی و پرداخت حق الزحمه بر اساس هر ساعت کارک</a:t>
            </a:r>
            <a:r>
              <a:rPr lang="fa-IR" b="1" dirty="0">
                <a:cs typeface="B Nazanin" panose="00000400000000000000" pitchFamily="2" charset="-78"/>
              </a:rPr>
              <a:t>ر</a:t>
            </a:r>
            <a:r>
              <a:rPr lang="fa-IR" b="1" dirty="0" smtClean="0">
                <a:cs typeface="B Nazanin" panose="00000400000000000000" pitchFamily="2" charset="-78"/>
              </a:rPr>
              <a:t>د موتور به رولز رویس توسط شرکت های هواپیمایی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43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طراحی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طراحی عنصری است که اندازه گیری آن دشوار می باشد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یک محصول ممکن است بخاطر طراحی فوق العاده برجسته شود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در صنایع مد </a:t>
            </a:r>
            <a:r>
              <a:rPr lang="fa-IR" b="1" smtClean="0">
                <a:cs typeface="B Nazanin" panose="00000400000000000000" pitchFamily="2" charset="-78"/>
              </a:rPr>
              <a:t>و لوازم </a:t>
            </a:r>
            <a:r>
              <a:rPr lang="fa-IR" b="1" dirty="0" smtClean="0">
                <a:cs typeface="B Nazanin" panose="00000400000000000000" pitchFamily="2" charset="-78"/>
              </a:rPr>
              <a:t>مصرفی الکترونیک طرح محصول می تواند بخش بسیار مهمی از ارزش پیشنهادی باشد.</a:t>
            </a: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46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برند/مقام و منزلت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1" y="1825625"/>
            <a:ext cx="11462197" cy="4351338"/>
          </a:xfrm>
        </p:spPr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مشتریان به سادگی ممکن است ارزش را در استفاده و به معرض نمایش قرار دادن برند خاصی بیابند.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در دست داشتن ساعت رولکس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94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قیمت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پیشنهادی مشابه به قیمتی کمتر(انجام مسافرت هوایی کم هزینه)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پ</a:t>
            </a:r>
            <a:r>
              <a:rPr lang="fa-IR" b="1" dirty="0" smtClean="0">
                <a:cs typeface="B Nazanin" panose="00000400000000000000" pitchFamily="2" charset="-78"/>
              </a:rPr>
              <a:t>یشنهادهای رایگان</a:t>
            </a: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984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کاهش هزینه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کمک به مشتریان برای کاهش هزینه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مخارج و دردسر خرید، نصب و مدیریت نرم افزار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89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کاهش ریسک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890020"/>
            <a:ext cx="11809927" cy="4351338"/>
          </a:xfrm>
        </p:spPr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مشتریان برای کاهش ریسکی که در هنگام خرید محصولات یا خدمات متحمل می شوند، ارزش قائل هستند.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ضمانت یکساله برای خریدار یک خودروی دست دوم، ریسک خرابی ها و تعمیرات پس از خرید را کاهش می دهد.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ضمانت خدماتی برای خرید خدمات فناوری اطلاعات</a:t>
            </a: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390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قابلیت دسترسی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ایجاد دسترسی به محصولات و خدمات برای مشتریانی که پیش از این به آن محصولات و خدمات دسترسی نداشته اند.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دسترسی به جت های خصوصی به افراد و شرکت ها خدماتی که قبلاً برای اغلب مشتریان مقرون به صرفه نبود.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سرمایه گذاری مشترک مثال دیگری از خلق ارزش از طریق افزایش دسترسی است.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034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راحتی/قابلیت استفاده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راحتی برای انجام کار یا تسهیل استفاده از محصولات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فراهم کردن راحتی جستجو، خرید، دانلود، گوش دادن </a:t>
            </a:r>
            <a:r>
              <a:rPr lang="fa-IR" smtClean="0">
                <a:cs typeface="B Nazanin" panose="00000400000000000000" pitchFamily="2" charset="-78"/>
              </a:rPr>
              <a:t>به موسیقی توسط </a:t>
            </a:r>
            <a:r>
              <a:rPr lang="fa-IR">
                <a:cs typeface="B Nazanin" panose="00000400000000000000" pitchFamily="2" charset="-78"/>
              </a:rPr>
              <a:t>شرکت اپل با ارائه آی پد و آی تونز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58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991" y="197700"/>
            <a:ext cx="10515600" cy="240182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مولفه های مدل کسب و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798490"/>
            <a:ext cx="11069391" cy="5378473"/>
          </a:xfrm>
        </p:spPr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مشتریان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ارزش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کانال ارتباطی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ارتباط با مشتری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کسب درآمد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فعالیت کلیدی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مسئول انجام فعالیت های </a:t>
            </a:r>
            <a:r>
              <a:rPr lang="fa-IR" b="1" dirty="0" smtClean="0">
                <a:cs typeface="B Nazanin" panose="00000400000000000000" pitchFamily="2" charset="-78"/>
              </a:rPr>
              <a:t>کلیدی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منابع لازم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هزینه مدل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16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6600" b="1" dirty="0">
                <a:solidFill>
                  <a:srgbClr val="FF0000"/>
                </a:solidFill>
                <a:cs typeface="B Nazanin" panose="00000400000000000000" pitchFamily="2" charset="-78"/>
              </a:rPr>
              <a:t>مشتریان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586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مشتریان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825625"/>
            <a:ext cx="11269016" cy="4351338"/>
          </a:xfrm>
        </p:spPr>
        <p:txBody>
          <a:bodyPr>
            <a:normAutofit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مشتریان محصول و یا خدمت تولیدی موسسه چه کسانی هستند و چه ویژگیها، نیازها و علائقی دارند؟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مهم‌ترين مشتريان ما چه کساني هستند؟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2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مشتریان قلب هر مدل کسب و کاری را تشکیل می دهند.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بدون مشتریان سودآور هیچ شرکتی نمی تواند در بلند مدت دوام آورد.</a:t>
            </a:r>
            <a:endParaRPr lang="fa-IR" dirty="0">
              <a:cs typeface="B Nazanin" panose="00000400000000000000" pitchFamily="2" charset="-78"/>
            </a:endParaRP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شرکت باید هوشیارانه تصمیم بگیرد که خواهان ارائه خدمت به چه بخش هایی و یا چشم پوششی از چه بخش هایی است.</a:t>
            </a:r>
          </a:p>
          <a:p>
            <a:pPr algn="justLow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03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گروههای مشتریان در صورتی بخش های مستقلی را نشان می دهند که:</a:t>
            </a:r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نیازهای آنان احتیاج به یک پیشنهاد مجزا داشته باشد و این نیازها آن پیشنهاد را توجیه کنند.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دسترسی به هر یک از این گروهها از طریق کانال های توزیع متفاوتی امکان پذیر باشد. 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به روابط متفاوتی نیاز داشته باشند</a:t>
            </a:r>
            <a:r>
              <a:rPr lang="en-US" b="1" dirty="0" smtClean="0">
                <a:cs typeface="B Nazanin" panose="00000400000000000000" pitchFamily="2" charset="-78"/>
              </a:rPr>
              <a:t>.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سودآوری آنها به طور کلی متفاوت باشد.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تمایل به پرداخت پول برای جنبه های مختلفی از ارزش پیشنهادی داشته باشند.</a:t>
            </a:r>
          </a:p>
          <a:p>
            <a:pPr marL="0" indent="0" algn="justLow" rtl="1">
              <a:buNone/>
            </a:pP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725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بازار انبوه</a:t>
            </a:r>
            <a:endParaRPr lang="en-US" b="1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بازار گوشه </a:t>
            </a:r>
            <a:r>
              <a:rPr lang="fa-IR" b="1" dirty="0" smtClean="0">
                <a:cs typeface="B Nazanin" panose="00000400000000000000" pitchFamily="2" charset="-78"/>
              </a:rPr>
              <a:t>ای</a:t>
            </a:r>
            <a:endParaRPr lang="en-US" b="1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بخش بندی </a:t>
            </a:r>
            <a:r>
              <a:rPr lang="fa-IR" b="1" dirty="0" smtClean="0">
                <a:cs typeface="B Nazanin" panose="00000400000000000000" pitchFamily="2" charset="-78"/>
              </a:rPr>
              <a:t>شده</a:t>
            </a:r>
            <a:endParaRPr lang="en-US" b="1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متنوع</a:t>
            </a:r>
            <a:endParaRPr lang="en-US" b="1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پلتفرم های چندوجهی(بازارهای چندوجهی)</a:t>
            </a:r>
          </a:p>
          <a:p>
            <a:pPr marL="0" indent="0" algn="justLow" rtl="1">
              <a:buNone/>
            </a:pPr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endParaRPr lang="en-US" b="1" dirty="0" smtClean="0">
              <a:cs typeface="B Nazanin" panose="00000400000000000000" pitchFamily="2" charset="-78"/>
            </a:endParaRPr>
          </a:p>
          <a:p>
            <a:pPr algn="justLow" rtl="1"/>
            <a:endParaRPr lang="fa-IR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19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مشتریان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بازار انبوه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مدل های کسب وکاری که بر روی بازارهای انبوه تمرکز کرده اند، تمایزی بین بخش های مختلف مشتری قائل نیستند.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 ارزش های پیشنهادی، کانال های توزیع و روابط با مشتریان همگی بر روی گروه بزرگی از مشتریان با نیازها و مسائل مشابه تمرکز می کنند.</a:t>
            </a: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این نوع مدل اغلب در بخش لوازم الکترونیکی مصرفی یافت می شود.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90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1155</Words>
  <Application>Microsoft Office PowerPoint</Application>
  <PresentationFormat>Widescreen</PresentationFormat>
  <Paragraphs>132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B Nazanin</vt:lpstr>
      <vt:lpstr>Calibri</vt:lpstr>
      <vt:lpstr>Calibri Light</vt:lpstr>
      <vt:lpstr>Office Theme</vt:lpstr>
      <vt:lpstr>طراحی مدل کسب و کار «مشتریان و ارزش»</vt:lpstr>
      <vt:lpstr>سوال؟</vt:lpstr>
      <vt:lpstr>مولفه های مدل کسب و کار</vt:lpstr>
      <vt:lpstr>PowerPoint Presentation</vt:lpstr>
      <vt:lpstr>مشتریان</vt:lpstr>
      <vt:lpstr>PowerPoint Presentation</vt:lpstr>
      <vt:lpstr>PowerPoint Presentation</vt:lpstr>
      <vt:lpstr>انواع مشتریان</vt:lpstr>
      <vt:lpstr>انواع مشتریان</vt:lpstr>
      <vt:lpstr>انواع مشتریان</vt:lpstr>
      <vt:lpstr>انواع مشتریان</vt:lpstr>
      <vt:lpstr>انواع مشتریان</vt:lpstr>
      <vt:lpstr>انواع مشتریان</vt:lpstr>
      <vt:lpstr>PowerPoint Presentation</vt:lpstr>
      <vt:lpstr>ارزش</vt:lpstr>
      <vt:lpstr>PowerPoint Presentation</vt:lpstr>
      <vt:lpstr>انواع ارزش:</vt:lpstr>
      <vt:lpstr>عناصر کمک کننده به ارزش آفرینی برای مشتری</vt:lpstr>
      <vt:lpstr>تازگی</vt:lpstr>
      <vt:lpstr>عملکرد</vt:lpstr>
      <vt:lpstr>سفارشی سازی</vt:lpstr>
      <vt:lpstr>انجام کامل کار</vt:lpstr>
      <vt:lpstr>طراحی</vt:lpstr>
      <vt:lpstr>برند/مقام و منزلت</vt:lpstr>
      <vt:lpstr>قیمت</vt:lpstr>
      <vt:lpstr>کاهش هزینه</vt:lpstr>
      <vt:lpstr>کاهش ریسک</vt:lpstr>
      <vt:lpstr>قابلیت دسترسی</vt:lpstr>
      <vt:lpstr>راحتی/قابلیت استفاده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طراحی مدل کسب و کار</dc:title>
  <dc:creator>parsa</dc:creator>
  <cp:lastModifiedBy>parsa</cp:lastModifiedBy>
  <cp:revision>151</cp:revision>
  <dcterms:created xsi:type="dcterms:W3CDTF">2018-11-11T12:41:16Z</dcterms:created>
  <dcterms:modified xsi:type="dcterms:W3CDTF">2018-12-22T08:36:57Z</dcterms:modified>
</cp:coreProperties>
</file>