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6" r:id="rId7"/>
    <p:sldId id="261" r:id="rId8"/>
    <p:sldId id="267" r:id="rId9"/>
    <p:sldId id="268" r:id="rId10"/>
    <p:sldId id="262" r:id="rId11"/>
    <p:sldId id="263" r:id="rId12"/>
    <p:sldId id="264" r:id="rId13"/>
    <p:sldId id="265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4D12-B55F-40D1-A0A0-6E6CD79ABD17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C17B-5420-4EEC-A2F1-07C6A9A8E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86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4D12-B55F-40D1-A0A0-6E6CD79ABD17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C17B-5420-4EEC-A2F1-07C6A9A8E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967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4D12-B55F-40D1-A0A0-6E6CD79ABD17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C17B-5420-4EEC-A2F1-07C6A9A8E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14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4D12-B55F-40D1-A0A0-6E6CD79ABD17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C17B-5420-4EEC-A2F1-07C6A9A8E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7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4D12-B55F-40D1-A0A0-6E6CD79ABD17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C17B-5420-4EEC-A2F1-07C6A9A8E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33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4D12-B55F-40D1-A0A0-6E6CD79ABD17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C17B-5420-4EEC-A2F1-07C6A9A8E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07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4D12-B55F-40D1-A0A0-6E6CD79ABD17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C17B-5420-4EEC-A2F1-07C6A9A8E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30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4D12-B55F-40D1-A0A0-6E6CD79ABD17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C17B-5420-4EEC-A2F1-07C6A9A8E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66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4D12-B55F-40D1-A0A0-6E6CD79ABD17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C17B-5420-4EEC-A2F1-07C6A9A8E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058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4D12-B55F-40D1-A0A0-6E6CD79ABD17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C17B-5420-4EEC-A2F1-07C6A9A8E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502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4D12-B55F-40D1-A0A0-6E6CD79ABD17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C17B-5420-4EEC-A2F1-07C6A9A8E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90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A4D12-B55F-40D1-A0A0-6E6CD79ABD17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7C17B-5420-4EEC-A2F1-07C6A9A8E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63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طراحی مدل کسب و کار</a:t>
            </a:r>
            <a:endParaRPr lang="en-US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1223" y="3653553"/>
            <a:ext cx="9165464" cy="1655762"/>
          </a:xfrm>
        </p:spPr>
        <p:txBody>
          <a:bodyPr/>
          <a:lstStyle/>
          <a:p>
            <a:pPr algn="l"/>
            <a:r>
              <a:rPr lang="fa-IR" b="1" dirty="0" smtClean="0">
                <a:cs typeface="B Nazanin" panose="00000400000000000000" pitchFamily="2" charset="-78"/>
              </a:rPr>
              <a:t>دکتر حبیب اله رضایی</a:t>
            </a:r>
          </a:p>
          <a:p>
            <a:pPr algn="l"/>
            <a:r>
              <a:rPr lang="fa-IR" b="1" dirty="0" smtClean="0">
                <a:cs typeface="B Nazanin" panose="00000400000000000000" pitchFamily="2" charset="-78"/>
              </a:rPr>
              <a:t>عضو هیئت علمی دانشگاه علوم پزشکی یاسوج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198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چگونگی ارتباط با مشتری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ارتباط با مشتریان به منظور مطلع کردن مشتری در جریان خرید، راهنمایی او پس از انجام خرید و یا کمک به او در حل مسائل بهره برداری از محصول و خدمت است.</a:t>
            </a: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(این ارتباط از نوع ارتباط مستقیم شخصی تا ارائه یک دستورالعمل ساده و روشن برای نحوه استفاده از محصول می تواند تغییر کند).</a:t>
            </a: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(تبیین چگونگی ارتباط با مشتری برای جذب، حفظ و افزایش فروش به مشتریان ضروری است)</a:t>
            </a:r>
          </a:p>
          <a:p>
            <a:pPr algn="justLow" rtl="1"/>
            <a:r>
              <a:rPr lang="fa-IR" b="1" dirty="0">
                <a:cs typeface="B Nazanin" panose="00000400000000000000" pitchFamily="2" charset="-78"/>
              </a:rPr>
              <a:t>هر يک از بخش‌هاي مشتريان ما انتظار برقراري و حفظ چه نوع ارتباطي را دارند؟</a:t>
            </a:r>
          </a:p>
          <a:p>
            <a:pPr algn="justLow" rtl="1"/>
            <a:endParaRPr lang="fa-IR" b="1" dirty="0">
              <a:cs typeface="B Nazanin" panose="00000400000000000000" pitchFamily="2" charset="-78"/>
            </a:endParaRPr>
          </a:p>
          <a:p>
            <a:pPr algn="justLow" rtl="1"/>
            <a:r>
              <a:rPr lang="fa-IR" b="1" dirty="0">
                <a:cs typeface="B Nazanin" panose="00000400000000000000" pitchFamily="2" charset="-78"/>
              </a:rPr>
              <a:t>کدام يک از روابط را ايجاد کرده ايم؟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4658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چگونگی کسب درآمد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وقتی محصول یا خدمت با ارزشی بدست مشتریان می رسد و آنها علاقه مند به خرید و استفاده از آن هستند چگونگی قیمت گذاری و روش کسب درآمد از مشتری مهم می شود.</a:t>
            </a: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روش کسب درآمد می تواند بسته به نوع کالا یا خدمات ارائه شده متفاوت باشد نظیر فروش حق </a:t>
            </a:r>
            <a:r>
              <a:rPr lang="fa-IR" b="1" dirty="0" smtClean="0">
                <a:cs typeface="B Nazanin" panose="00000400000000000000" pitchFamily="2" charset="-78"/>
              </a:rPr>
              <a:t>مالکیت، </a:t>
            </a:r>
            <a:r>
              <a:rPr lang="fa-IR" b="1" dirty="0" smtClean="0">
                <a:cs typeface="B Nazanin" panose="00000400000000000000" pitchFamily="2" charset="-78"/>
              </a:rPr>
              <a:t>اجاره، و یا کسب درآمد بر حسب میزان استفاده</a:t>
            </a: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در برخی از مدل های کسب و کار استراتژی خروج از کسب و کار و فروش دستاوردهای آن در یک مقطع خاص برای کسب درآمد مطرح می شود</a:t>
            </a:r>
            <a:r>
              <a:rPr lang="fa-IR" b="1" dirty="0" smtClean="0">
                <a:cs typeface="B Nazanin" panose="00000400000000000000" pitchFamily="2" charset="-78"/>
              </a:rPr>
              <a:t>.</a:t>
            </a:r>
          </a:p>
          <a:p>
            <a:pPr algn="justLow" rtl="1"/>
            <a:r>
              <a:rPr lang="fa-IR" b="1" dirty="0">
                <a:cs typeface="B Nazanin" panose="00000400000000000000" pitchFamily="2" charset="-78"/>
              </a:rPr>
              <a:t>مشتريان ما واقعا براي چه ارزشي تمايل به پرداخت پول دارند؟</a:t>
            </a:r>
          </a:p>
          <a:p>
            <a:pPr algn="justLow" rtl="1"/>
            <a:endParaRPr lang="fa-IR" b="1" dirty="0">
              <a:cs typeface="B Nazanin" panose="00000400000000000000" pitchFamily="2" charset="-78"/>
            </a:endParaRPr>
          </a:p>
          <a:p>
            <a:pPr algn="justLow" rtl="1"/>
            <a:r>
              <a:rPr lang="fa-IR" b="1" dirty="0">
                <a:cs typeface="B Nazanin" panose="00000400000000000000" pitchFamily="2" charset="-78"/>
              </a:rPr>
              <a:t>آن‌ها در حال حاضر براي چه چيزي پول پرداخت مي‌کنند؟ چگونه پول مي پردازند؟</a:t>
            </a:r>
          </a:p>
          <a:p>
            <a:pPr algn="justLow" rtl="1"/>
            <a:endParaRPr lang="fa-IR" b="1" dirty="0">
              <a:cs typeface="B Nazanin" panose="00000400000000000000" pitchFamily="2" charset="-78"/>
            </a:endParaRPr>
          </a:p>
          <a:p>
            <a:pPr algn="justLow" rtl="1"/>
            <a:r>
              <a:rPr lang="fa-IR" b="1" dirty="0">
                <a:cs typeface="B Nazanin" panose="00000400000000000000" pitchFamily="2" charset="-78"/>
              </a:rPr>
              <a:t>ترجيح مي‌دهند چگونه پول بپردازند؟</a:t>
            </a:r>
          </a:p>
          <a:p>
            <a:pPr algn="justLow" rtl="1"/>
            <a:endParaRPr lang="fa-IR" b="1" dirty="0">
              <a:cs typeface="B Nazanin" panose="00000400000000000000" pitchFamily="2" charset="-78"/>
            </a:endParaRPr>
          </a:p>
          <a:p>
            <a:pPr algn="justLow" rtl="1"/>
            <a:r>
              <a:rPr lang="fa-IR" b="1" dirty="0">
                <a:cs typeface="B Nazanin" panose="00000400000000000000" pitchFamily="2" charset="-78"/>
              </a:rPr>
              <a:t>هر جريان درآمدي چه سهمي از کل درآمدها را به خود اختصاص مي‌دهد؟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5803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Low" rtl="1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فعالیت های کلیدی</a:t>
            </a:r>
            <a:endParaRPr lang="en-US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فعالیت های کلیدی جهت ایجاد و ارائه ارزش به مشتریان</a:t>
            </a:r>
            <a:endParaRPr lang="fa-IR" b="1" dirty="0">
              <a:cs typeface="B Nazanin" panose="00000400000000000000" pitchFamily="2" charset="-78"/>
            </a:endParaRP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برای ارائه ارزش به مشتریان از کانال های ارتباطی وبا توجه به نوع ارتباط و کسب درآمد چه فعالیت های کلیدی لازم است؟</a:t>
            </a: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این فعالیت ها تدارک، تولید، دردسترس مشتری قرار دادن، ایجاد ارتباط با مشتری، حل مشکل مشتری و دریافت وجه از او را شامل می شود.</a:t>
            </a: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فعالیت های کلیدی بسته به نوع محصول و یا خدمت تولید و ارائه شده و نیز کانال های توزیع متفاوت خواهد بود</a:t>
            </a:r>
            <a:r>
              <a:rPr lang="fa-IR" b="1" dirty="0" smtClean="0">
                <a:cs typeface="B Nazanin" panose="00000400000000000000" pitchFamily="2" charset="-78"/>
              </a:rPr>
              <a:t>.</a:t>
            </a:r>
          </a:p>
          <a:p>
            <a:pPr algn="justLow" rtl="1"/>
            <a:r>
              <a:rPr lang="fa-IR" b="1" dirty="0">
                <a:cs typeface="B Nazanin" panose="00000400000000000000" pitchFamily="2" charset="-78"/>
              </a:rPr>
              <a:t>ارزش هاي پيشنهادي ما به چه فعاليت‌هاي کليدي اي نياز دارند؟</a:t>
            </a:r>
          </a:p>
          <a:p>
            <a:pPr algn="justLow" rtl="1"/>
            <a:endParaRPr lang="fa-IR" b="1" dirty="0">
              <a:cs typeface="B Nazanin" panose="00000400000000000000" pitchFamily="2" charset="-78"/>
            </a:endParaRPr>
          </a:p>
          <a:p>
            <a:pPr algn="justLow" rtl="1"/>
            <a:r>
              <a:rPr lang="fa-IR" b="1" dirty="0">
                <a:cs typeface="B Nazanin" panose="00000400000000000000" pitchFamily="2" charset="-78"/>
              </a:rPr>
              <a:t>کانال هاي توزيع نيازمند چه نوع فعاليت‌هاي کليدي اي هستند؟</a:t>
            </a:r>
          </a:p>
          <a:p>
            <a:pPr algn="justLow" rtl="1"/>
            <a:endParaRPr lang="fa-IR" b="1" dirty="0">
              <a:cs typeface="B Nazanin" panose="00000400000000000000" pitchFamily="2" charset="-78"/>
            </a:endParaRPr>
          </a:p>
          <a:p>
            <a:pPr algn="justLow" rtl="1"/>
            <a:r>
              <a:rPr lang="fa-IR" b="1" dirty="0">
                <a:cs typeface="B Nazanin" panose="00000400000000000000" pitchFamily="2" charset="-78"/>
              </a:rPr>
              <a:t>براي ارتباط با مشتري بايد چه فعاليت‌هاي کليدي اي را در نظر بگيريم؟</a:t>
            </a:r>
          </a:p>
          <a:p>
            <a:pPr algn="justLow" rtl="1"/>
            <a:endParaRPr lang="fa-IR" b="1" dirty="0">
              <a:cs typeface="B Nazanin" panose="00000400000000000000" pitchFamily="2" charset="-78"/>
            </a:endParaRPr>
          </a:p>
          <a:p>
            <a:pPr algn="justLow" rtl="1"/>
            <a:r>
              <a:rPr lang="fa-IR" b="1" dirty="0">
                <a:cs typeface="B Nazanin" panose="00000400000000000000" pitchFamily="2" charset="-78"/>
              </a:rPr>
              <a:t>ايجاد جريان‌هاي درآمدي به چه فعاليت‌هاي کليدي اي احتياج دارد؟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6888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مسئول انجام فعالیت های کلیدی</a:t>
            </a:r>
            <a:endParaRPr lang="en-US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آیا لازم است تمام فعالیت های کلیدی توسط موسسه انجام شود یا مناسب است که بخشی از آن برون سپاری شود و توسط افراد یا موسسات دیگر انجام پذیرد.</a:t>
            </a: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با توجه به وجود موسساتی که تخصص و تمرکز </a:t>
            </a:r>
            <a:r>
              <a:rPr lang="fa-IR" b="1" dirty="0" smtClean="0">
                <a:cs typeface="B Nazanin" panose="00000400000000000000" pitchFamily="2" charset="-78"/>
              </a:rPr>
              <a:t>در انجام برخی فعالیت ها دارند.</a:t>
            </a:r>
          </a:p>
          <a:p>
            <a:pPr algn="justLow" rtl="1"/>
            <a:r>
              <a:rPr lang="fa-IR" b="1" dirty="0">
                <a:cs typeface="B Nazanin" panose="00000400000000000000" pitchFamily="2" charset="-78"/>
              </a:rPr>
              <a:t>شرکاي کليدي ما چه کساني هستند؟</a:t>
            </a:r>
          </a:p>
          <a:p>
            <a:pPr marL="0" indent="0" algn="justLow" rtl="1">
              <a:buNone/>
            </a:pPr>
            <a:endParaRPr lang="fa-IR" b="1" dirty="0">
              <a:cs typeface="B Nazanin" panose="00000400000000000000" pitchFamily="2" charset="-78"/>
            </a:endParaRPr>
          </a:p>
          <a:p>
            <a:pPr algn="justLow" rtl="1"/>
            <a:r>
              <a:rPr lang="fa-IR" b="1" dirty="0">
                <a:cs typeface="B Nazanin" panose="00000400000000000000" pitchFamily="2" charset="-78"/>
              </a:rPr>
              <a:t>تأمين‌کنندگان کليدي ما چه کساني هستند؟</a:t>
            </a:r>
          </a:p>
          <a:p>
            <a:pPr algn="justLow" rtl="1"/>
            <a:endParaRPr lang="fa-IR" b="1" dirty="0">
              <a:cs typeface="B Nazanin" panose="00000400000000000000" pitchFamily="2" charset="-78"/>
            </a:endParaRPr>
          </a:p>
          <a:p>
            <a:pPr algn="justLow" rtl="1"/>
            <a:r>
              <a:rPr lang="fa-IR" b="1" dirty="0">
                <a:cs typeface="B Nazanin" panose="00000400000000000000" pitchFamily="2" charset="-78"/>
              </a:rPr>
              <a:t>کدام يک از منابع کليدي را از طريق شرکا به دست مي آوريم؟</a:t>
            </a:r>
          </a:p>
          <a:p>
            <a:pPr algn="justLow" rtl="1"/>
            <a:endParaRPr lang="fa-IR" b="1" dirty="0">
              <a:cs typeface="B Nazanin" panose="00000400000000000000" pitchFamily="2" charset="-78"/>
            </a:endParaRPr>
          </a:p>
          <a:p>
            <a:pPr algn="justLow" rtl="1"/>
            <a:r>
              <a:rPr lang="fa-IR" b="1" dirty="0">
                <a:cs typeface="B Nazanin" panose="00000400000000000000" pitchFamily="2" charset="-78"/>
              </a:rPr>
              <a:t>کدام يک از فعاليت‌هاي کليدي را شرکاي ما انجام مي‌دهند؟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9703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Low" rtl="1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منابع لازم</a:t>
            </a:r>
            <a:endParaRPr lang="en-US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منابع مهم لازم برای انجام فعالیت های کلیدی</a:t>
            </a: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منابع فیزیکی، نظیر خط تولید، منابع معنوی نظیر شهرت، منابع انسانی، و یا مالی </a:t>
            </a: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تعیین منابع مهم و روش تأمین آنها برای پیاده سازی موفقیت آمیز مدل کسب و کار ضروری است.</a:t>
            </a:r>
          </a:p>
          <a:p>
            <a:pPr algn="justLow" rtl="1"/>
            <a:r>
              <a:rPr lang="fa-IR" b="1" dirty="0">
                <a:cs typeface="B Nazanin" panose="00000400000000000000" pitchFamily="2" charset="-78"/>
              </a:rPr>
              <a:t>ارزش هاي پيشنهادي ما به چه منابع کليدي نياز دارد؟</a:t>
            </a:r>
          </a:p>
          <a:p>
            <a:pPr algn="justLow" rtl="1"/>
            <a:endParaRPr lang="fa-IR" b="1" dirty="0">
              <a:cs typeface="B Nazanin" panose="00000400000000000000" pitchFamily="2" charset="-78"/>
            </a:endParaRPr>
          </a:p>
          <a:p>
            <a:pPr algn="justLow" rtl="1"/>
            <a:r>
              <a:rPr lang="fa-IR" b="1" dirty="0">
                <a:cs typeface="B Nazanin" panose="00000400000000000000" pitchFamily="2" charset="-78"/>
              </a:rPr>
              <a:t>کانال هاي توزيع نيازمند چه منابعي است؟</a:t>
            </a:r>
          </a:p>
          <a:p>
            <a:pPr algn="justLow" rtl="1"/>
            <a:endParaRPr lang="fa-IR" b="1" dirty="0">
              <a:cs typeface="B Nazanin" panose="00000400000000000000" pitchFamily="2" charset="-78"/>
            </a:endParaRPr>
          </a:p>
          <a:p>
            <a:pPr algn="justLow" rtl="1"/>
            <a:r>
              <a:rPr lang="fa-IR" b="1" dirty="0">
                <a:cs typeface="B Nazanin" panose="00000400000000000000" pitchFamily="2" charset="-78"/>
              </a:rPr>
              <a:t>براي ارتباط با مشتريان بايد چه منابعي را در نظر بگيريم؟</a:t>
            </a:r>
          </a:p>
          <a:p>
            <a:pPr algn="justLow" rtl="1"/>
            <a:endParaRPr lang="fa-IR" b="1" dirty="0">
              <a:cs typeface="B Nazanin" panose="00000400000000000000" pitchFamily="2" charset="-78"/>
            </a:endParaRPr>
          </a:p>
          <a:p>
            <a:pPr algn="justLow" rtl="1"/>
            <a:r>
              <a:rPr lang="fa-IR" b="1" dirty="0">
                <a:cs typeface="B Nazanin" panose="00000400000000000000" pitchFamily="2" charset="-78"/>
              </a:rPr>
              <a:t>ايجاد جريان‌هاي درآمدي به چه منابعي احتياج دارد؟</a:t>
            </a:r>
          </a:p>
          <a:p>
            <a:pPr algn="justLow" rtl="1"/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3862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Low" rtl="1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هزینه مدل</a:t>
            </a:r>
            <a:endParaRPr lang="en-US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در یک مدل کسب و کار موفق طبعاً درآمدها از هزینه ها بیشتر خواهد بود. بررسی ساختار هزینه ها و چگونگی کاهش انها بخش مهمی از مدل کسب و کار است.</a:t>
            </a:r>
          </a:p>
          <a:p>
            <a:pPr algn="justLow" rtl="1"/>
            <a:r>
              <a:rPr lang="fa-IR" b="1" dirty="0">
                <a:cs typeface="B Nazanin" panose="00000400000000000000" pitchFamily="2" charset="-78"/>
              </a:rPr>
              <a:t>مهم‌ترين هزينه‌های مدل کسب‌وکار ما چيست؟</a:t>
            </a:r>
          </a:p>
          <a:p>
            <a:pPr algn="justLow" rtl="1"/>
            <a:endParaRPr lang="fa-IR" b="1" dirty="0">
              <a:cs typeface="B Nazanin" panose="00000400000000000000" pitchFamily="2" charset="-78"/>
            </a:endParaRPr>
          </a:p>
          <a:p>
            <a:pPr algn="justLow" rtl="1"/>
            <a:r>
              <a:rPr lang="fa-IR" b="1" dirty="0">
                <a:cs typeface="B Nazanin" panose="00000400000000000000" pitchFamily="2" charset="-78"/>
              </a:rPr>
              <a:t>گران‌ترين منابع کليدی کدام مواردند؟</a:t>
            </a:r>
          </a:p>
          <a:p>
            <a:pPr algn="justLow" rtl="1"/>
            <a:endParaRPr lang="fa-IR" b="1" dirty="0">
              <a:cs typeface="B Nazanin" panose="00000400000000000000" pitchFamily="2" charset="-78"/>
            </a:endParaRPr>
          </a:p>
          <a:p>
            <a:pPr algn="justLow" rtl="1"/>
            <a:r>
              <a:rPr lang="fa-IR" b="1" dirty="0">
                <a:cs typeface="B Nazanin" panose="00000400000000000000" pitchFamily="2" charset="-78"/>
              </a:rPr>
              <a:t>گران‌ترين فعاليت‌های کليدی کدام ها مي‌باشند؟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9357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Low" rtl="1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تاریخچه مدل کسب و کار</a:t>
            </a:r>
            <a:endParaRPr lang="en-US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اوایل دهه 90 میلادی و با ظهور کسب و کارهای اینترنتی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62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چرا مدل کسب و کار؟</a:t>
            </a:r>
            <a:endParaRPr lang="en-US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همراه با تولد هر سازمانی مدل کسب و کار آن نیز متولد می شود و این امر نشان دهنده ضرورت توجه به طراحی آگاهانه مدل های کسب و کار دارد.</a:t>
            </a: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افراد کارآفرین باید خود را به ابزار ترسیم و طراحی مدل کسب و کار مجهز کنند و تراوشات ذهنی خود را در قالبی درآمدزا قرار دهند تا بتوانند سرمایه گذاران را قانع کنند و نوآوری های خود را به سرانجام برسانند.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5618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Low" rtl="1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محصول جدید یا بازار جدید</a:t>
            </a:r>
            <a:endParaRPr lang="en-US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ارائه محصول جدید به بازارهای فعلی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ارائه محصول فعلی به بازارهای جدید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7238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سوال:</a:t>
            </a:r>
            <a:endParaRPr lang="en-US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چرا شرکت گوگل به امکان ارائه جستجو در صفحات اینترنت می پردازد؟</a:t>
            </a:r>
            <a:endParaRPr lang="fa-IR" b="1" dirty="0">
              <a:cs typeface="B Nazanin" panose="00000400000000000000" pitchFamily="2" charset="-78"/>
            </a:endParaRP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چرا شرکت اچی پی دستگاه های چاپگر خود را با ضرر به فروش می رساند؟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2488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1991" y="197700"/>
            <a:ext cx="10515600" cy="240182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مولفه های مدل کسب و کار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798490"/>
            <a:ext cx="11069391" cy="5378473"/>
          </a:xfrm>
        </p:spPr>
        <p:txBody>
          <a:bodyPr/>
          <a:lstStyle/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مشتریان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ارزش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کانال ارتباطی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ارتباط با مشتری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کسب درآمد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فعالیت کلیدی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مسئول انجام فعالیت های </a:t>
            </a:r>
            <a:r>
              <a:rPr lang="fa-IR" b="1" dirty="0" smtClean="0">
                <a:cs typeface="B Nazanin" panose="00000400000000000000" pitchFamily="2" charset="-78"/>
              </a:rPr>
              <a:t>کلیدی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منابع لازم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هزینه مدل</a:t>
            </a:r>
          </a:p>
          <a:p>
            <a:pPr algn="r" rtl="1"/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endParaRPr lang="fa-IR" b="1" dirty="0" smtClean="0">
              <a:cs typeface="B Nazanin" panose="00000400000000000000" pitchFamily="2" charset="-78"/>
            </a:endParaRPr>
          </a:p>
          <a:p>
            <a:pPr algn="r" rtl="1"/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2163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Low" rtl="1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مشتریان</a:t>
            </a:r>
            <a:endParaRPr lang="en-US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639" y="1825625"/>
            <a:ext cx="11269016" cy="4351338"/>
          </a:xfrm>
        </p:spPr>
        <p:txBody>
          <a:bodyPr>
            <a:normAutofit/>
          </a:bodyPr>
          <a:lstStyle/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مشتریان محصول و یا خدمت تولیدی موسسه چه کسانی هستند و چه ویژگیها، نیازها و علائقی دارند</a:t>
            </a:r>
            <a:r>
              <a:rPr lang="fa-IR" b="1" dirty="0" smtClean="0">
                <a:cs typeface="B Nazanin" panose="00000400000000000000" pitchFamily="2" charset="-78"/>
              </a:rPr>
              <a:t>؟</a:t>
            </a:r>
          </a:p>
          <a:p>
            <a:pPr algn="justLow" rtl="1"/>
            <a:r>
              <a:rPr lang="fa-IR" b="1" dirty="0">
                <a:cs typeface="B Nazanin" panose="00000400000000000000" pitchFamily="2" charset="-78"/>
              </a:rPr>
              <a:t>مهم‌ترين مشتريان ما چه کساني هستند؟</a:t>
            </a:r>
            <a:endParaRPr lang="fa-IR" b="1" dirty="0" smtClean="0">
              <a:cs typeface="B Nazanin" panose="00000400000000000000" pitchFamily="2" charset="-78"/>
            </a:endParaRPr>
          </a:p>
          <a:p>
            <a:pPr algn="justLow" rtl="1"/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6729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Low" rtl="1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ارزش</a:t>
            </a:r>
            <a:endParaRPr lang="en-US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639" y="1825625"/>
            <a:ext cx="11269016" cy="4351338"/>
          </a:xfrm>
        </p:spPr>
        <p:txBody>
          <a:bodyPr>
            <a:normAutofit/>
          </a:bodyPr>
          <a:lstStyle/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موسسه برای مشتریان مزبور چه ارزشی خلق و ارائه می کند که موجب جذب آنها می شود بدون خلق و ارائه ارزش مناسب که نیازی از مشتری و یا مسئله ای از او را حل کند دلیلی برای جذب مشتری وجود ندارد.</a:t>
            </a:r>
          </a:p>
          <a:p>
            <a:pPr algn="justLow" rtl="1"/>
            <a:r>
              <a:rPr lang="fa-IR" b="1" dirty="0">
                <a:cs typeface="B Nazanin" panose="00000400000000000000" pitchFamily="2" charset="-78"/>
              </a:rPr>
              <a:t>چه بسته اي از محصولات و خدمات را به هر بخش مشتري پيشنهاد مي کنيم؟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2041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Low" rtl="1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کانال ارتباطی</a:t>
            </a:r>
            <a:endParaRPr lang="en-US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639" y="1825625"/>
            <a:ext cx="11269016" cy="4351338"/>
          </a:xfrm>
        </p:spPr>
        <p:txBody>
          <a:bodyPr>
            <a:normAutofit fontScale="92500" lnSpcReduction="10000"/>
          </a:bodyPr>
          <a:lstStyle/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از چه کانال یا کانال هایی مشتریان از ویژگیها و ارزش های محصول و خدمات موسسه آگاه می شوند، دسترسی و خرید محصول و خدمت برای آنها فراهم می شود و بالاخره محصول و خدمت به مشتری تحویل داده و در رفع مشکلات مشتری بعد از خرید به او کمک می شود.</a:t>
            </a:r>
          </a:p>
          <a:p>
            <a:pPr algn="justLow" rtl="1"/>
            <a:r>
              <a:rPr lang="fa-IR" b="1" dirty="0" smtClean="0">
                <a:cs typeface="B Nazanin" panose="00000400000000000000" pitchFamily="2" charset="-78"/>
              </a:rPr>
              <a:t>(اگر محصول و خدمت تولیدی بسیار با ارزش باشد ولی مشتریان از آن اطلاع نیابند و برای خرید به آن دسترسی نداشته باشند و یا بعد از خرید در استفاده از آن با مشکل مواجه شوند، فروش محصول موفق نخواهد بود)</a:t>
            </a:r>
          </a:p>
          <a:p>
            <a:pPr algn="justLow" rtl="1"/>
            <a:r>
              <a:rPr lang="fa-IR" b="1" dirty="0">
                <a:cs typeface="B Nazanin" panose="00000400000000000000" pitchFamily="2" charset="-78"/>
              </a:rPr>
              <a:t>بخش‌هاي مختلف مشتريان چه کانال هايي را براي دسترسي به ما ترجيح مي‌دهند؟</a:t>
            </a:r>
          </a:p>
          <a:p>
            <a:pPr algn="justLow" rtl="1"/>
            <a:endParaRPr lang="fa-IR" b="1" dirty="0">
              <a:cs typeface="B Nazanin" panose="00000400000000000000" pitchFamily="2" charset="-78"/>
            </a:endParaRPr>
          </a:p>
          <a:p>
            <a:pPr algn="justLow" rtl="1"/>
            <a:r>
              <a:rPr lang="fa-IR" b="1" dirty="0">
                <a:cs typeface="B Nazanin" panose="00000400000000000000" pitchFamily="2" charset="-78"/>
              </a:rPr>
              <a:t>هم اکنون چگونه به آن‌ها دسترسي داريم؟</a:t>
            </a:r>
          </a:p>
          <a:p>
            <a:pPr algn="justLow" rtl="1"/>
            <a:endParaRPr lang="fa-IR" b="1" dirty="0">
              <a:cs typeface="B Nazanin" panose="00000400000000000000" pitchFamily="2" charset="-78"/>
            </a:endParaRPr>
          </a:p>
          <a:p>
            <a:pPr algn="justLow" rtl="1"/>
            <a:r>
              <a:rPr lang="fa-IR" b="1" dirty="0">
                <a:cs typeface="B Nazanin" panose="00000400000000000000" pitchFamily="2" charset="-78"/>
              </a:rPr>
              <a:t>ما چگونه آن‌ها را با برنامه روزمره زندگي مشتري هماهنگ مي سازيم؟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1537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1027</Words>
  <Application>Microsoft Office PowerPoint</Application>
  <PresentationFormat>Widescreen</PresentationFormat>
  <Paragraphs>100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B Nazanin</vt:lpstr>
      <vt:lpstr>Calibri</vt:lpstr>
      <vt:lpstr>Calibri Light</vt:lpstr>
      <vt:lpstr>Office Theme</vt:lpstr>
      <vt:lpstr>طراحی مدل کسب و کار</vt:lpstr>
      <vt:lpstr>تاریخچه مدل کسب و کار</vt:lpstr>
      <vt:lpstr>چرا مدل کسب و کار؟</vt:lpstr>
      <vt:lpstr>محصول جدید یا بازار جدید</vt:lpstr>
      <vt:lpstr>سوال:</vt:lpstr>
      <vt:lpstr>مولفه های مدل کسب و کار</vt:lpstr>
      <vt:lpstr>مشتریان</vt:lpstr>
      <vt:lpstr>ارزش</vt:lpstr>
      <vt:lpstr>کانال ارتباطی</vt:lpstr>
      <vt:lpstr>چگونگی ارتباط با مشتری</vt:lpstr>
      <vt:lpstr>چگونگی کسب درآمد</vt:lpstr>
      <vt:lpstr>فعالیت های کلیدی</vt:lpstr>
      <vt:lpstr>مسئول انجام فعالیت های کلیدی</vt:lpstr>
      <vt:lpstr>منابع لازم</vt:lpstr>
      <vt:lpstr>هزینه مدل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طراحی مدل کسب و کار</dc:title>
  <dc:creator>parsa</dc:creator>
  <cp:lastModifiedBy>parsa</cp:lastModifiedBy>
  <cp:revision>66</cp:revision>
  <dcterms:created xsi:type="dcterms:W3CDTF">2018-11-11T12:41:16Z</dcterms:created>
  <dcterms:modified xsi:type="dcterms:W3CDTF">2018-11-26T11:23:25Z</dcterms:modified>
</cp:coreProperties>
</file>